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4" r:id="rId3"/>
    <p:sldId id="265" r:id="rId4"/>
    <p:sldId id="266" r:id="rId5"/>
    <p:sldId id="267" r:id="rId6"/>
    <p:sldId id="257" r:id="rId7"/>
    <p:sldId id="259" r:id="rId8"/>
    <p:sldId id="262" r:id="rId9"/>
    <p:sldId id="268" r:id="rId10"/>
    <p:sldId id="269" r:id="rId11"/>
    <p:sldId id="270" r:id="rId12"/>
    <p:sldId id="271" r:id="rId13"/>
    <p:sldId id="274" r:id="rId14"/>
    <p:sldId id="273" r:id="rId15"/>
    <p:sldId id="272" r:id="rId16"/>
    <p:sldId id="275" r:id="rId17"/>
    <p:sldId id="276" r:id="rId18"/>
    <p:sldId id="277" r:id="rId19"/>
    <p:sldId id="278" r:id="rId20"/>
    <p:sldId id="27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F4B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65" autoAdjust="0"/>
    <p:restoredTop sz="86449" autoAdjust="0"/>
  </p:normalViewPr>
  <p:slideViewPr>
    <p:cSldViewPr snapToGrid="0">
      <p:cViewPr varScale="1">
        <p:scale>
          <a:sx n="74" d="100"/>
          <a:sy n="74" d="100"/>
        </p:scale>
        <p:origin x="139" y="67"/>
      </p:cViewPr>
      <p:guideLst/>
    </p:cSldViewPr>
  </p:slideViewPr>
  <p:outlineViewPr>
    <p:cViewPr>
      <p:scale>
        <a:sx n="33" d="100"/>
        <a:sy n="33" d="100"/>
      </p:scale>
      <p:origin x="0" y="-139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6012B0-131A-4E13-8CD9-73DDB0944C8A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6BCBE6-62D3-4E8B-8511-3253431AC6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485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BCBE6-62D3-4E8B-8511-3253431AC6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0501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BCBE6-62D3-4E8B-8511-3253431AC6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20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BCBE6-62D3-4E8B-8511-3253431AC6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301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 numbers deep the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BCBE6-62D3-4E8B-8511-3253431AC68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8245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BCBE6-62D3-4E8B-8511-3253431AC68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4312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BCBE6-62D3-4E8B-8511-3253431AC68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8495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BCBE6-62D3-4E8B-8511-3253431AC68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1618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BCBE6-62D3-4E8B-8511-3253431AC68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229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BCBE6-62D3-4E8B-8511-3253431AC68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9474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BCBE6-62D3-4E8B-8511-3253431AC68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243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BCBE6-62D3-4E8B-8511-3253431AC68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6176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BCBE6-62D3-4E8B-8511-3253431AC6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7060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BCBE6-62D3-4E8B-8511-3253431AC68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508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BCBE6-62D3-4E8B-8511-3253431AC68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034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BCBE6-62D3-4E8B-8511-3253431AC68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083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BCBE6-62D3-4E8B-8511-3253431AC68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422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BCBE6-62D3-4E8B-8511-3253431AC6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1805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BCBE6-62D3-4E8B-8511-3253431AC6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386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BCBE6-62D3-4E8B-8511-3253431AC68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987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96BCBE6-62D3-4E8B-8511-3253431AC6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194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617A752-6E4E-4593-B061-1DD1374B32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16809"/>
            <a:ext cx="12192000" cy="5411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B015FF4-9086-422F-85CC-5975EF138E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1F4B9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7EEA4B-4021-4112-95BF-DB3E47EE4D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FF757D-DBBE-4308-8963-60FD229E9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0500" y="6404841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October 2021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588BC8-D276-4088-B407-167470B4B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6724" y="6492875"/>
            <a:ext cx="3445276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kern="0" dirty="0">
                <a:ea typeface="Calibri"/>
                <a:cs typeface="Calibri"/>
                <a:sym typeface="Calibri"/>
              </a:rPr>
              <a:t>© 2021 Accessibility.com. All Rights Reserved.</a:t>
            </a:r>
          </a:p>
          <a:p>
            <a:endParaRPr lang="en-US" dirty="0"/>
          </a:p>
        </p:txBody>
      </p:sp>
      <p:sp>
        <p:nvSpPr>
          <p:cNvPr id="8" name="Shape 7472">
            <a:extLst>
              <a:ext uri="{FF2B5EF4-FFF2-40B4-BE49-F238E27FC236}">
                <a16:creationId xmlns:a16="http://schemas.microsoft.com/office/drawing/2014/main" id="{68AC9940-B146-452B-8691-DFA6062E39CE}"/>
              </a:ext>
            </a:extLst>
          </p:cNvPr>
          <p:cNvSpPr/>
          <p:nvPr userDrawn="1"/>
        </p:nvSpPr>
        <p:spPr>
          <a:xfrm>
            <a:off x="0" y="0"/>
            <a:ext cx="12192001" cy="297750"/>
          </a:xfrm>
          <a:prstGeom prst="rect">
            <a:avLst/>
          </a:prstGeom>
          <a:solidFill>
            <a:srgbClr val="E77B1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defRPr sz="3200"/>
            </a:pPr>
            <a:endParaRPr sz="1600" kern="0">
              <a:solidFill>
                <a:sysClr val="windowText" lastClr="000000"/>
              </a:solidFill>
              <a:latin typeface="Helvetica Light"/>
              <a:sym typeface="Helvetica Light"/>
            </a:endParaRPr>
          </a:p>
        </p:txBody>
      </p:sp>
      <p:pic>
        <p:nvPicPr>
          <p:cNvPr id="9" name="P 2">
            <a:extLst>
              <a:ext uri="{FF2B5EF4-FFF2-40B4-BE49-F238E27FC236}">
                <a16:creationId xmlns:a16="http://schemas.microsoft.com/office/drawing/2014/main" id="{C0A23EBB-A24D-4DBC-BE80-D2B9D20C01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41247" y="5257800"/>
            <a:ext cx="998220" cy="998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01415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F18C7-91BA-4608-93DF-2EEA5F4323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4B2399-03CF-48AB-BB22-73AB3D3AB6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E20D29-08E8-474D-A982-0687EFB20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2583A-3113-4551-BFD5-DB97E9A5064F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EBB25F-821D-4164-84E7-3BA537605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716727-C2E4-4F5C-BE44-45918C6B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DBA7B-219E-460E-901F-9DBA69724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276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889DF0-59F4-492D-BA56-04585EBA26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6603854-85DA-4D57-83A1-739FAA707A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4FA56-C9FE-4CDA-9021-12E6179F2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2583A-3113-4551-BFD5-DB97E9A5064F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61DDD-9AC7-4A66-AA8A-62F592099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AAF5B-13EB-4B87-875F-B0C59A397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DBA7B-219E-460E-901F-9DBA69724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075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F19EAD2-F1EF-4F77-B40D-0E6001DD11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16809"/>
            <a:ext cx="12192000" cy="5411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8537B8F-5E7E-4397-AB21-32FDECC82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F4B9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E6D62-3C21-4BB8-B5AB-0DE7047C08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3F0E090-6F0D-4445-88E2-15E88A71826C}"/>
              </a:ext>
            </a:extLst>
          </p:cNvPr>
          <p:cNvSpPr txBox="1">
            <a:spLocks/>
          </p:cNvSpPr>
          <p:nvPr userDrawn="1"/>
        </p:nvSpPr>
        <p:spPr>
          <a:xfrm>
            <a:off x="190500" y="640484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October 2021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5EBF871-6C70-49F6-9550-A9C92A6E3839}"/>
              </a:ext>
            </a:extLst>
          </p:cNvPr>
          <p:cNvSpPr txBox="1">
            <a:spLocks/>
          </p:cNvSpPr>
          <p:nvPr userDrawn="1"/>
        </p:nvSpPr>
        <p:spPr>
          <a:xfrm>
            <a:off x="8746724" y="6492875"/>
            <a:ext cx="34452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>
                <a:ea typeface="Calibri"/>
                <a:cs typeface="Calibri"/>
                <a:sym typeface="Calibri"/>
              </a:rPr>
              <a:t>© 2021 Accessibility.com. All Rights Reserved.</a:t>
            </a:r>
          </a:p>
          <a:p>
            <a:endParaRPr lang="en-US" dirty="0"/>
          </a:p>
        </p:txBody>
      </p:sp>
      <p:sp>
        <p:nvSpPr>
          <p:cNvPr id="10" name="Shape 7472">
            <a:extLst>
              <a:ext uri="{FF2B5EF4-FFF2-40B4-BE49-F238E27FC236}">
                <a16:creationId xmlns:a16="http://schemas.microsoft.com/office/drawing/2014/main" id="{15BF79EE-3C4B-488C-8A49-2FC5A46FDD56}"/>
              </a:ext>
            </a:extLst>
          </p:cNvPr>
          <p:cNvSpPr/>
          <p:nvPr userDrawn="1"/>
        </p:nvSpPr>
        <p:spPr>
          <a:xfrm>
            <a:off x="0" y="0"/>
            <a:ext cx="12192001" cy="297750"/>
          </a:xfrm>
          <a:prstGeom prst="rect">
            <a:avLst/>
          </a:prstGeom>
          <a:solidFill>
            <a:srgbClr val="E77B1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defRPr sz="3200"/>
            </a:pPr>
            <a:endParaRPr sz="1600" kern="0">
              <a:solidFill>
                <a:sysClr val="windowText" lastClr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866348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69B0E83-2AA7-4E5B-8F60-0ECD9CDE9F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316809"/>
            <a:ext cx="12192000" cy="5411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63AB287-3467-45C9-9880-5C3EB8CCE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1F4B9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2E6EC1-F655-4845-B45B-A276FE3308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C4C1A-F5A1-4537-8AD4-5025B88DFB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A676E06-39B9-42DD-9FE1-A67F59754A2E}"/>
              </a:ext>
            </a:extLst>
          </p:cNvPr>
          <p:cNvSpPr txBox="1">
            <a:spLocks/>
          </p:cNvSpPr>
          <p:nvPr userDrawn="1"/>
        </p:nvSpPr>
        <p:spPr>
          <a:xfrm>
            <a:off x="190500" y="640484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October 2021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81BE019-5AED-418E-8BF6-602410CCE28F}"/>
              </a:ext>
            </a:extLst>
          </p:cNvPr>
          <p:cNvSpPr txBox="1">
            <a:spLocks/>
          </p:cNvSpPr>
          <p:nvPr userDrawn="1"/>
        </p:nvSpPr>
        <p:spPr>
          <a:xfrm>
            <a:off x="8746724" y="6492875"/>
            <a:ext cx="34452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kern="0" dirty="0">
                <a:ea typeface="Calibri"/>
                <a:cs typeface="Calibri"/>
                <a:sym typeface="Calibri"/>
              </a:rPr>
              <a:t>© 2021 Accessibility.com. All Rights Reserved.</a:t>
            </a:r>
          </a:p>
          <a:p>
            <a:endParaRPr lang="en-US" dirty="0"/>
          </a:p>
        </p:txBody>
      </p:sp>
      <p:sp>
        <p:nvSpPr>
          <p:cNvPr id="11" name="Shape 7472">
            <a:extLst>
              <a:ext uri="{FF2B5EF4-FFF2-40B4-BE49-F238E27FC236}">
                <a16:creationId xmlns:a16="http://schemas.microsoft.com/office/drawing/2014/main" id="{6CA192EC-B5C1-4E5A-B13B-E46E1061006A}"/>
              </a:ext>
            </a:extLst>
          </p:cNvPr>
          <p:cNvSpPr/>
          <p:nvPr userDrawn="1"/>
        </p:nvSpPr>
        <p:spPr>
          <a:xfrm>
            <a:off x="0" y="0"/>
            <a:ext cx="12192001" cy="297750"/>
          </a:xfrm>
          <a:prstGeom prst="rect">
            <a:avLst/>
          </a:prstGeom>
          <a:solidFill>
            <a:srgbClr val="E77B1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 defTabSz="412750">
              <a:defRPr sz="3200"/>
            </a:pPr>
            <a:endParaRPr sz="1600" kern="0">
              <a:solidFill>
                <a:sysClr val="windowText" lastClr="000000"/>
              </a:solidFill>
              <a:latin typeface="Helvetica Light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1522499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34AEC-A825-44DC-8C46-DD498BF0E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7E4C37-D63E-41DC-AD97-FC4301D46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D60169-ED40-4F94-B901-D36EBAD1D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2583A-3113-4551-BFD5-DB97E9A5064F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8611F3-0647-4023-A8FA-9BAC5154D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182E6E-2526-4042-B913-9BF5AC8652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DBA7B-219E-460E-901F-9DBA69724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94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696AFA-E8E2-4A81-93FC-1678CBC47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C6B981-43F9-4F3E-8D99-249AC9D322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70B6E4-BA88-4E31-8FDE-CFFACCDA4E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238EDC-B9C2-496C-AD83-9CC3359B0B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8F0986-200C-4494-B830-E9DF2D2276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C5E73C-8886-4BFF-9C58-2388567EB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2583A-3113-4551-BFD5-DB97E9A5064F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6C3802-F0EE-42FB-99BB-C8DAE2342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257E74-0C69-4358-96EA-8932B557E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DBA7B-219E-460E-901F-9DBA69724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26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7EA5A-860D-49C6-B0EB-B2684ACA7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D2C4BC-CA20-44C8-9345-E082D12D3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2583A-3113-4551-BFD5-DB97E9A5064F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282087-FECE-4098-B449-CFC1BC850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82C45C-7BC9-4610-AC23-5D3FB96FF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DBA7B-219E-460E-901F-9DBA69724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1695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49FC65-1FA7-46DE-9F48-575F7120C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2583A-3113-4551-BFD5-DB97E9A5064F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3EFE84-4315-4151-8216-52E787B01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3D0A88-C138-4C2A-B241-3E1A3072C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DBA7B-219E-460E-901F-9DBA69724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51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811942-4B8C-4332-9FBC-79B198729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8DF3B-C182-4935-905D-0C12B99EE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F88470-DC74-49F5-B6DF-F5A819B2EB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FE3F68-97C6-47B7-9B6B-864EDA1A2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2583A-3113-4551-BFD5-DB97E9A5064F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9A09D5-F411-4E1F-899F-DBA283666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DEBEA5-6ED6-4B14-AF15-30A69ADC32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DBA7B-219E-460E-901F-9DBA69724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253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4E1BA-937E-4F27-B0E6-DBEFA95F9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5B4A12-1136-4385-9D2B-0D680270DA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3B2B4-2F19-4FE3-A77D-9E48C9C0CE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B3342F-2C45-4BE4-8DD6-36F795F19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2583A-3113-4551-BFD5-DB97E9A5064F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86646-F6F6-43CB-9357-798400442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C2A24D-128A-4664-9BF1-C6EC69308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DBA7B-219E-460E-901F-9DBA69724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0939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445CCF-A300-4032-8ECA-437C6917D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3D5131-8B0C-4105-909E-67C7A7B0D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AF50AF-C4CE-4AC8-B7F9-4981310E54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2583A-3113-4551-BFD5-DB97E9A5064F}" type="datetimeFigureOut">
              <a:rPr lang="en-US" smtClean="0"/>
              <a:t>11/11/2021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B98F12-6233-449A-9109-97D49740DD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99DD7-EB75-4651-8DE0-21CA68E4E6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DBA7B-219E-460E-901F-9DBA69724B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65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1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3.org/WAI/eval/report-tool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ebaim.org/resources/contrastchecker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fae.disability.illinois.edu/anonymous/?Anonymous%20Report=/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wave.webaim.org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EEB25-D595-4561-90E9-8BAE8B325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02327"/>
            <a:ext cx="9144000" cy="3073399"/>
          </a:xfrm>
        </p:spPr>
        <p:txBody>
          <a:bodyPr>
            <a:normAutofit fontScale="90000"/>
          </a:bodyPr>
          <a:lstStyle/>
          <a:p>
            <a:r>
              <a:rPr lang="en-US" sz="6600" dirty="0">
                <a:latin typeface="Roboto" panose="02000000000000000000" pitchFamily="2" charset="0"/>
                <a:ea typeface="Roboto" panose="02000000000000000000" pitchFamily="2" charset="0"/>
              </a:rPr>
              <a:t>Tech Check: Digital Accessibility Tools Every Company Should Be Using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F02E0C-6375-4C1D-AAEB-19CC7823D3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571857"/>
            <a:ext cx="9144000" cy="1655762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Kevin McDaniel</a:t>
            </a:r>
          </a:p>
          <a:p>
            <a:r>
              <a:rPr lang="en-US" sz="4000" dirty="0">
                <a:solidFill>
                  <a:srgbClr val="1F4B9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Accessibility.com</a:t>
            </a:r>
          </a:p>
        </p:txBody>
      </p:sp>
    </p:spTree>
    <p:extLst>
      <p:ext uri="{BB962C8B-B14F-4D97-AF65-F5344CB8AC3E}">
        <p14:creationId xmlns:p14="http://schemas.microsoft.com/office/powerpoint/2010/main" val="37627184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297EA-EE9A-419B-9B75-C3018336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Screen magnification software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3C71F-0091-48BA-A901-077DF33841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ZoomText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MAGic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Windows Magnifier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Pinch to Zoom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CTRL+/CTRL-</a:t>
            </a:r>
          </a:p>
        </p:txBody>
      </p:sp>
      <p:pic>
        <p:nvPicPr>
          <p:cNvPr id="5" name="Picture 4" descr="Screenshot of Accessibility.com AccessibilityPlus promotional page. ">
            <a:extLst>
              <a:ext uri="{FF2B5EF4-FFF2-40B4-BE49-F238E27FC236}">
                <a16:creationId xmlns:a16="http://schemas.microsoft.com/office/drawing/2014/main" id="{6B01AD21-7CC9-4717-8686-72829A0551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026" t="2663" r="10691" b="61901"/>
          <a:stretch/>
        </p:blipFill>
        <p:spPr>
          <a:xfrm>
            <a:off x="4688436" y="1618499"/>
            <a:ext cx="6825786" cy="2372310"/>
          </a:xfrm>
          <a:prstGeom prst="rect">
            <a:avLst/>
          </a:prstGeom>
          <a:ln w="38100">
            <a:solidFill>
              <a:srgbClr val="1F4B9F"/>
            </a:solidFill>
          </a:ln>
        </p:spPr>
      </p:pic>
      <p:pic>
        <p:nvPicPr>
          <p:cNvPr id="7" name="Picture 6" descr="Screenshot of Accessibility.com website header, Accessibility.com logo. ">
            <a:extLst>
              <a:ext uri="{FF2B5EF4-FFF2-40B4-BE49-F238E27FC236}">
                <a16:creationId xmlns:a16="http://schemas.microsoft.com/office/drawing/2014/main" id="{A71D4B15-6948-4D78-867B-BB35B9FC3E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980" t="4914" b="59650"/>
          <a:stretch/>
        </p:blipFill>
        <p:spPr>
          <a:xfrm>
            <a:off x="4688436" y="4433187"/>
            <a:ext cx="6825786" cy="1612627"/>
          </a:xfrm>
          <a:prstGeom prst="rect">
            <a:avLst/>
          </a:prstGeom>
          <a:ln w="38100">
            <a:solidFill>
              <a:srgbClr val="1F4B9F"/>
            </a:solidFill>
          </a:ln>
        </p:spPr>
      </p:pic>
    </p:spTree>
    <p:extLst>
      <p:ext uri="{BB962C8B-B14F-4D97-AF65-F5344CB8AC3E}">
        <p14:creationId xmlns:p14="http://schemas.microsoft.com/office/powerpoint/2010/main" val="2297432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998D6-39E0-4516-9431-53D636FA34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2933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Speech Input -</a:t>
            </a:r>
            <a:r>
              <a:rPr lang="en-US" baseline="0" dirty="0">
                <a:latin typeface="Roboto" panose="02000000000000000000" pitchFamily="2" charset="0"/>
                <a:ea typeface="Roboto" panose="02000000000000000000" pitchFamily="2" charset="0"/>
              </a:rPr>
              <a:t> SG</a:t>
            </a: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9" name="Picture 8" descr="Screenshot of Accessibility.com homepage with mouse grid overlaid on top. Grid options include number 1 - 9">
            <a:extLst>
              <a:ext uri="{FF2B5EF4-FFF2-40B4-BE49-F238E27FC236}">
                <a16:creationId xmlns:a16="http://schemas.microsoft.com/office/drawing/2014/main" id="{58628E0C-0ADE-4526-902A-71D811A859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671" t="3529" b="21696"/>
          <a:stretch/>
        </p:blipFill>
        <p:spPr>
          <a:xfrm>
            <a:off x="1279360" y="1678499"/>
            <a:ext cx="4491789" cy="2273397"/>
          </a:xfrm>
          <a:prstGeom prst="rect">
            <a:avLst/>
          </a:prstGeom>
          <a:ln w="38100">
            <a:solidFill>
              <a:srgbClr val="1F4B9F"/>
            </a:solidFill>
          </a:ln>
        </p:spPr>
      </p:pic>
      <p:pic>
        <p:nvPicPr>
          <p:cNvPr id="11" name="Picture 10" descr="2X Zoomed with focus on navigation area  - Screenshot of Accessibility.com homepage with mouse grid overlaid on top. Grid options include number 1 - 9">
            <a:extLst>
              <a:ext uri="{FF2B5EF4-FFF2-40B4-BE49-F238E27FC236}">
                <a16:creationId xmlns:a16="http://schemas.microsoft.com/office/drawing/2014/main" id="{F768F4A4-E978-4791-BDC0-3C0F481243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093" r="13552" b="64564"/>
          <a:stretch/>
        </p:blipFill>
        <p:spPr>
          <a:xfrm>
            <a:off x="6420852" y="1643944"/>
            <a:ext cx="4078705" cy="2415947"/>
          </a:xfrm>
          <a:prstGeom prst="rect">
            <a:avLst/>
          </a:prstGeom>
          <a:ln w="38100">
            <a:solidFill>
              <a:srgbClr val="1F4B9F"/>
            </a:solidFill>
          </a:ln>
        </p:spPr>
      </p:pic>
      <p:pic>
        <p:nvPicPr>
          <p:cNvPr id="13" name="Picture 12" descr="3 X Zoomed with focus on navigation items Digital Accessibility and Physical Accessibility - Screenshot of Accessibility.com homepage with mouse grid overlaid on top. Grid options include number 1 - 9">
            <a:extLst>
              <a:ext uri="{FF2B5EF4-FFF2-40B4-BE49-F238E27FC236}">
                <a16:creationId xmlns:a16="http://schemas.microsoft.com/office/drawing/2014/main" id="{088748E1-E6BF-4EA6-ADB5-08A2FBDA94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4211" t="8104" r="19474" b="76802"/>
          <a:stretch/>
        </p:blipFill>
        <p:spPr>
          <a:xfrm>
            <a:off x="838200" y="4262376"/>
            <a:ext cx="2482516" cy="1823456"/>
          </a:xfrm>
          <a:prstGeom prst="rect">
            <a:avLst/>
          </a:prstGeom>
          <a:ln w="38100">
            <a:solidFill>
              <a:srgbClr val="1F4B9F"/>
            </a:solidFill>
          </a:ln>
        </p:spPr>
      </p:pic>
      <p:pic>
        <p:nvPicPr>
          <p:cNvPr id="15" name="Picture 14" descr="4X Zoomed with focus on navigation item Physical Accessibility - Screenshot of Accessibility.com homepage with mouse grid overlaid on top. Grid options include number 1 - 9">
            <a:extLst>
              <a:ext uri="{FF2B5EF4-FFF2-40B4-BE49-F238E27FC236}">
                <a16:creationId xmlns:a16="http://schemas.microsoft.com/office/drawing/2014/main" id="{0D1C4A99-5DF5-42A9-B2C7-BF7EF8CFD3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5395" t="6901" r="20460" b="85058"/>
          <a:stretch/>
        </p:blipFill>
        <p:spPr>
          <a:xfrm>
            <a:off x="3779192" y="4267772"/>
            <a:ext cx="2964331" cy="1823457"/>
          </a:xfrm>
          <a:prstGeom prst="rect">
            <a:avLst/>
          </a:prstGeom>
          <a:ln w="38100">
            <a:solidFill>
              <a:srgbClr val="1F4B9F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90DD792-3F72-46F8-82D7-972393FFEB1B}"/>
              </a:ext>
            </a:extLst>
          </p:cNvPr>
          <p:cNvSpPr txBox="1"/>
          <p:nvPr/>
        </p:nvSpPr>
        <p:spPr>
          <a:xfrm>
            <a:off x="7106412" y="4881028"/>
            <a:ext cx="1768642" cy="1200329"/>
          </a:xfrm>
          <a:prstGeom prst="rect">
            <a:avLst/>
          </a:prstGeom>
          <a:solidFill>
            <a:srgbClr val="1F4B9F"/>
          </a:solidFill>
          <a:ln>
            <a:solidFill>
              <a:srgbClr val="1F4B9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Say “Click 5” to activate mouse left click on area</a:t>
            </a:r>
          </a:p>
        </p:txBody>
      </p:sp>
      <p:pic>
        <p:nvPicPr>
          <p:cNvPr id="17" name="Picture 16" descr="5X Zoomed with focus on Physical Accessibility drop down menu.">
            <a:extLst>
              <a:ext uri="{FF2B5EF4-FFF2-40B4-BE49-F238E27FC236}">
                <a16:creationId xmlns:a16="http://schemas.microsoft.com/office/drawing/2014/main" id="{BB4F555A-2DDD-4296-B3F5-0D73752FE00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5288" t="7544" r="17073" b="68977"/>
          <a:stretch/>
        </p:blipFill>
        <p:spPr>
          <a:xfrm>
            <a:off x="9231752" y="4262376"/>
            <a:ext cx="1893924" cy="1785967"/>
          </a:xfrm>
          <a:prstGeom prst="rect">
            <a:avLst/>
          </a:prstGeom>
          <a:ln w="38100">
            <a:solidFill>
              <a:srgbClr val="1F4B9F"/>
            </a:solidFill>
          </a:ln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32378B1-7421-43E3-AC06-68618C74B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5775158" y="5324473"/>
            <a:ext cx="1331254" cy="0"/>
          </a:xfrm>
          <a:prstGeom prst="straightConnector1">
            <a:avLst/>
          </a:prstGeom>
          <a:ln w="889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541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F7E1EC-13E7-459D-A87D-0E7B508C8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Speech Input</a:t>
            </a:r>
          </a:p>
        </p:txBody>
      </p:sp>
      <p:pic>
        <p:nvPicPr>
          <p:cNvPr id="5" name="Content Placeholder 4" descr="AccessibilityPlus October 12 - 14 2021 with international accessibility symbol landing page. Landing page is displayed with Microsoft's &quot;Show Numbers&quot; layover on top. ">
            <a:extLst>
              <a:ext uri="{FF2B5EF4-FFF2-40B4-BE49-F238E27FC236}">
                <a16:creationId xmlns:a16="http://schemas.microsoft.com/office/drawing/2014/main" id="{876BA612-5E87-445B-ABB3-9283CD4254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4959" r="647" b="58915"/>
          <a:stretch/>
        </p:blipFill>
        <p:spPr>
          <a:xfrm>
            <a:off x="651226" y="1882942"/>
            <a:ext cx="10889547" cy="3092116"/>
          </a:xfrm>
          <a:ln w="38100">
            <a:solidFill>
              <a:srgbClr val="1F4B9F"/>
            </a:solidFill>
          </a:ln>
        </p:spPr>
      </p:pic>
    </p:spTree>
    <p:extLst>
      <p:ext uri="{BB962C8B-B14F-4D97-AF65-F5344CB8AC3E}">
        <p14:creationId xmlns:p14="http://schemas.microsoft.com/office/powerpoint/2010/main" val="396070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F242E-A92B-4642-9265-D331173F5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WCAG-EM: Website Accessibility Conformance Evaluation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CF2F1-EAE0-4B20-A47D-BFD69F0F3B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</a:rPr>
              <a:t>Use of WCAG-EM (</a:t>
            </a:r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  <a:hlinkClick r:id="rId3"/>
              </a:rPr>
              <a:t>https://www.w3.org/WAI/eval/report-tool</a:t>
            </a:r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</a:rPr>
              <a:t>): </a:t>
            </a:r>
          </a:p>
          <a:p>
            <a:pPr lvl="1"/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</a:rPr>
              <a:t>Web consultants who want to analyze accessibility </a:t>
            </a:r>
          </a:p>
          <a:p>
            <a:pPr lvl="1"/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</a:rPr>
              <a:t>Web accessibility evaluation service providers </a:t>
            </a:r>
          </a:p>
          <a:p>
            <a:pPr lvl="1"/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</a:rPr>
              <a:t>Website developers</a:t>
            </a:r>
          </a:p>
          <a:p>
            <a:pPr lvl="1"/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</a:rPr>
              <a:t>Website owners and procurement officers </a:t>
            </a:r>
          </a:p>
          <a:p>
            <a:pPr lvl="1"/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</a:rPr>
              <a:t>Website compliance and quality assurance manager</a:t>
            </a:r>
          </a:p>
          <a:p>
            <a:pPr lvl="1"/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</a:rPr>
              <a:t>Training staff and educators</a:t>
            </a:r>
          </a:p>
          <a:p>
            <a:pPr lvl="1"/>
            <a:r>
              <a:rPr lang="en-US" sz="3200" dirty="0">
                <a:latin typeface="Roboto" panose="02000000000000000000" pitchFamily="2" charset="0"/>
                <a:ea typeface="Roboto" panose="02000000000000000000" pitchFamily="2" charset="0"/>
              </a:rPr>
              <a:t>Web masters and content authors</a:t>
            </a:r>
          </a:p>
        </p:txBody>
      </p:sp>
    </p:spTree>
    <p:extLst>
      <p:ext uri="{BB962C8B-B14F-4D97-AF65-F5344CB8AC3E}">
        <p14:creationId xmlns:p14="http://schemas.microsoft.com/office/powerpoint/2010/main" val="449572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C49AA-0149-4512-8E9F-895322DFD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WCAG-EM Report Tool Overview</a:t>
            </a:r>
          </a:p>
        </p:txBody>
      </p:sp>
      <p:pic>
        <p:nvPicPr>
          <p:cNvPr id="5" name="Picture 4" descr="Screenshot of WCAG-EM Repot Tool landing page. Options to interact with page include a heading that says &quot;Overview&quot; and options to expand menu that say &quot;Tips for using this tool&quot;, &quot;About this tool&quot;, and &quot;How this tool works.&quot; ">
            <a:extLst>
              <a:ext uri="{FF2B5EF4-FFF2-40B4-BE49-F238E27FC236}">
                <a16:creationId xmlns:a16="http://schemas.microsoft.com/office/drawing/2014/main" id="{1D819684-A942-4238-8174-56B8DCA674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868" t="12689" r="724" b="23265"/>
          <a:stretch/>
        </p:blipFill>
        <p:spPr>
          <a:xfrm>
            <a:off x="10026" y="1"/>
            <a:ext cx="12181974" cy="589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582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A3ECBE8-5E2C-4156-A83A-7992BF986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53" y="603373"/>
            <a:ext cx="3758514" cy="1325563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1200" dirty="0">
                <a:solidFill>
                  <a:srgbClr val="1F4B9F"/>
                </a:solidFill>
                <a:effectLst/>
              </a:rPr>
              <a:t>Define the Evaluation Scope</a:t>
            </a:r>
            <a:endParaRPr lang="en-US" sz="2800" dirty="0">
              <a:effectLst/>
            </a:endParaRPr>
          </a:p>
          <a:p>
            <a:endParaRPr lang="en-US" sz="2800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71B16-0564-481E-8D16-1A6997664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4853" y="1710998"/>
            <a:ext cx="4379495" cy="4059646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Website Name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Scope of the Website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WCAG Version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Conformance Target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Accessibility Support Baseline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Additional Evaluation Requirements</a:t>
            </a:r>
          </a:p>
        </p:txBody>
      </p:sp>
      <p:pic>
        <p:nvPicPr>
          <p:cNvPr id="9" name="Picture 8" descr="Screenshot of WCAG-EM Tool page &quot;Step 1: Define the Evaluation Scope.&quot; Text input fields have red keyboard indicator focus.">
            <a:extLst>
              <a:ext uri="{FF2B5EF4-FFF2-40B4-BE49-F238E27FC236}">
                <a16:creationId xmlns:a16="http://schemas.microsoft.com/office/drawing/2014/main" id="{D114A332-3123-44DB-83DA-9A60EC9229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612" t="11082" r="12270" b="28129"/>
          <a:stretch/>
        </p:blipFill>
        <p:spPr>
          <a:xfrm>
            <a:off x="4876800" y="299441"/>
            <a:ext cx="7315200" cy="59930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9948CF6-DAA6-4E83-91AC-69BD0F73B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17723" y="1917576"/>
            <a:ext cx="3329127" cy="3639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FA29468-2B98-4868-B5B6-0B6505516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17722" y="2371818"/>
            <a:ext cx="3329127" cy="7983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1BF572-E545-4CDC-A63D-F25C7B95F9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17722" y="3291840"/>
            <a:ext cx="3329127" cy="26454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2B5A29E-992B-4EEF-9CF7-F8DCA5CEE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17722" y="3648722"/>
            <a:ext cx="3329127" cy="36398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B4927E-6097-464B-808B-762DD9DC61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17722" y="4105047"/>
            <a:ext cx="3329127" cy="81747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5A9896C-57C9-4CE2-93BB-54587BE51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317721" y="4989928"/>
            <a:ext cx="3329127" cy="97586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08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38086-2DC6-4BE8-A9E6-644F850F8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28" y="673768"/>
            <a:ext cx="10515600" cy="1325563"/>
          </a:xfrm>
        </p:spPr>
        <p:txBody>
          <a:bodyPr/>
          <a:lstStyle/>
          <a:p>
            <a:pPr rtl="0" eaLnBrk="1" latinLnBrk="0" hangingPunct="1"/>
            <a:r>
              <a:rPr lang="en-US" sz="2800" b="1" kern="1200" dirty="0">
                <a:solidFill>
                  <a:srgbClr val="1F4B9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Explore the Target Website</a:t>
            </a: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51021A00-6506-431E-B135-E02A1B036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628" y="1608099"/>
            <a:ext cx="4379495" cy="465872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Web technologies relied upon</a:t>
            </a:r>
          </a:p>
          <a:p>
            <a:pPr marL="514350" indent="-514350">
              <a:buFont typeface="+mj-lt"/>
              <a:buAutoNum type="arabicPeriod"/>
            </a:pPr>
            <a:r>
              <a:rPr lang="en-US">
                <a:latin typeface="Roboto" panose="02000000000000000000" pitchFamily="2" charset="0"/>
                <a:ea typeface="Roboto" panose="02000000000000000000" pitchFamily="2" charset="0"/>
              </a:rPr>
              <a:t>Add 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web technologies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Optional Exploration Notes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Essential functionality of the website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Variety of web page types</a:t>
            </a:r>
          </a:p>
        </p:txBody>
      </p:sp>
      <p:pic>
        <p:nvPicPr>
          <p:cNvPr id="5" name="Picture 4" descr="Screenshot of WCAG-EM tool page &quot;Step 2: Explore the Target Website.&quot; 4 text fields have red keyboard indicator focus. ">
            <a:extLst>
              <a:ext uri="{FF2B5EF4-FFF2-40B4-BE49-F238E27FC236}">
                <a16:creationId xmlns:a16="http://schemas.microsoft.com/office/drawing/2014/main" id="{77AEFEFF-4A9F-4382-B92D-BECAE61368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302" t="10760" r="13158" b="20731"/>
          <a:stretch/>
        </p:blipFill>
        <p:spPr>
          <a:xfrm>
            <a:off x="5510462" y="276727"/>
            <a:ext cx="6681537" cy="590750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FCB373C-EF71-4209-B8B9-9D3D2AB42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29203" y="1871856"/>
            <a:ext cx="4603517" cy="186194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8665B7A-272C-474C-8E60-ABB6C69B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29203" y="3830196"/>
            <a:ext cx="3329127" cy="229628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3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32115-3931-4C63-890C-3FC4DD5F9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79" y="619305"/>
            <a:ext cx="10515600" cy="1325563"/>
          </a:xfrm>
        </p:spPr>
        <p:txBody>
          <a:bodyPr/>
          <a:lstStyle/>
          <a:p>
            <a:pPr rtl="0" eaLnBrk="1" latinLnBrk="0" hangingPunct="1"/>
            <a:r>
              <a:rPr lang="en-US" sz="2800" b="1" kern="1200" dirty="0">
                <a:solidFill>
                  <a:srgbClr val="1F4B9F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Select a Representative Sample</a:t>
            </a:r>
            <a:endParaRPr lang="en-US" dirty="0">
              <a:effectLst/>
            </a:endParaRPr>
          </a:p>
        </p:txBody>
      </p:sp>
      <p:sp>
        <p:nvSpPr>
          <p:cNvPr id="6" name="Content Placeholder 10">
            <a:extLst>
              <a:ext uri="{FF2B5EF4-FFF2-40B4-BE49-F238E27FC236}">
                <a16:creationId xmlns:a16="http://schemas.microsoft.com/office/drawing/2014/main" id="{F441E368-32C6-40EB-8B9B-C3F65685FB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865" y="1854018"/>
            <a:ext cx="4379495" cy="4658723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000" dirty="0">
                <a:latin typeface="Roboto" panose="02000000000000000000" pitchFamily="2" charset="0"/>
                <a:ea typeface="Roboto" panose="02000000000000000000" pitchFamily="2" charset="0"/>
              </a:rPr>
              <a:t>Variety of web page types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>
                <a:latin typeface="Roboto" panose="02000000000000000000" pitchFamily="2" charset="0"/>
                <a:ea typeface="Roboto" panose="02000000000000000000" pitchFamily="2" charset="0"/>
              </a:rPr>
              <a:t>Structured Sample Web Pages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000" dirty="0">
                <a:latin typeface="Roboto" panose="02000000000000000000" pitchFamily="2" charset="0"/>
                <a:ea typeface="Roboto" panose="02000000000000000000" pitchFamily="2" charset="0"/>
              </a:rPr>
              <a:t>Randomly Selected Sample</a:t>
            </a:r>
          </a:p>
        </p:txBody>
      </p:sp>
      <p:pic>
        <p:nvPicPr>
          <p:cNvPr id="5" name="Picture 4" descr="Screenshot of WCAG-EM tool &quot;Step 3: Select a Representative Sample&quot; with 2 text fields and 2 attach files buttons with red keyboard indicator focus">
            <a:extLst>
              <a:ext uri="{FF2B5EF4-FFF2-40B4-BE49-F238E27FC236}">
                <a16:creationId xmlns:a16="http://schemas.microsoft.com/office/drawing/2014/main" id="{54A54927-E2C1-4F7C-B6F1-6FA56F3BCD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105" t="10760" r="13158" b="31024"/>
          <a:stretch/>
        </p:blipFill>
        <p:spPr>
          <a:xfrm>
            <a:off x="5630779" y="300788"/>
            <a:ext cx="6561221" cy="593790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FB7E96C-0AF2-468F-86B0-6B6AEE9B0C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58743" y="2069976"/>
            <a:ext cx="3329127" cy="118376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00219E-1941-40E2-A2AD-2E4CD683DC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58743" y="3348023"/>
            <a:ext cx="3329127" cy="8353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84A7BB-2067-4BEC-A44C-758884C7FB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58743" y="4277663"/>
            <a:ext cx="3329127" cy="6296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11E795-EFB2-4E8A-8B67-E4FE0FDE3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858743" y="5001563"/>
            <a:ext cx="3329127" cy="1002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126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4230D-5320-4035-95B5-E11BCFC2E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582" y="337055"/>
            <a:ext cx="6350591" cy="1325563"/>
          </a:xfrm>
        </p:spPr>
        <p:txBody>
          <a:bodyPr/>
          <a:lstStyle/>
          <a:p>
            <a:r>
              <a:rPr lang="en-US" dirty="0"/>
              <a:t>Audit the Selected</a:t>
            </a:r>
            <a:r>
              <a:rPr lang="en-US" baseline="0" dirty="0"/>
              <a:t> Sample</a:t>
            </a:r>
            <a:endParaRPr lang="en-US" dirty="0"/>
          </a:p>
        </p:txBody>
      </p:sp>
      <p:pic>
        <p:nvPicPr>
          <p:cNvPr id="5" name="Picture 4" descr="Screenshot of WCAG-EM tool Step 4: Audit the Selected Sample. Two expandable areas include Perceivable and Text Alternatives">
            <a:extLst>
              <a:ext uri="{FF2B5EF4-FFF2-40B4-BE49-F238E27FC236}">
                <a16:creationId xmlns:a16="http://schemas.microsoft.com/office/drawing/2014/main" id="{E8D4CF6A-9ADB-4083-B44D-0BE71F7C40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960" t="11725" r="15822" b="25556"/>
          <a:stretch/>
        </p:blipFill>
        <p:spPr>
          <a:xfrm>
            <a:off x="1112107" y="1662618"/>
            <a:ext cx="4641542" cy="4209768"/>
          </a:xfrm>
          <a:prstGeom prst="rect">
            <a:avLst/>
          </a:prstGeom>
        </p:spPr>
      </p:pic>
      <p:pic>
        <p:nvPicPr>
          <p:cNvPr id="7" name="Picture 6" descr="Screenshot of WCAG-EM tool that include sample WCAG requirements with text input boxes for notes. ">
            <a:extLst>
              <a:ext uri="{FF2B5EF4-FFF2-40B4-BE49-F238E27FC236}">
                <a16:creationId xmlns:a16="http://schemas.microsoft.com/office/drawing/2014/main" id="{D4E49463-3652-491D-BD8B-621C9BCCE9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8807" t="9795" r="15995" b="22661"/>
          <a:stretch/>
        </p:blipFill>
        <p:spPr>
          <a:xfrm>
            <a:off x="6679624" y="387908"/>
            <a:ext cx="4992176" cy="581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3167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502F95F-D9F0-4B7E-ACD2-5ED27EAEA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90" y="471153"/>
            <a:ext cx="4672914" cy="1325563"/>
          </a:xfrm>
        </p:spPr>
        <p:txBody>
          <a:bodyPr/>
          <a:lstStyle/>
          <a:p>
            <a:r>
              <a:rPr lang="en-US" dirty="0"/>
              <a:t>Report the Evaluation Findings</a:t>
            </a:r>
          </a:p>
        </p:txBody>
      </p:sp>
      <p:pic>
        <p:nvPicPr>
          <p:cNvPr id="5" name="Picture 4" descr="WCAG-EM Tool webpage Step 5: Report the Evaluation Findings with text input boxes for test notes displayed as example. ">
            <a:extLst>
              <a:ext uri="{FF2B5EF4-FFF2-40B4-BE49-F238E27FC236}">
                <a16:creationId xmlns:a16="http://schemas.microsoft.com/office/drawing/2014/main" id="{D5C3AA05-154A-47D8-9084-70697250A7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566" t="12690" r="20164" b="22018"/>
          <a:stretch/>
        </p:blipFill>
        <p:spPr>
          <a:xfrm>
            <a:off x="1371599" y="1972459"/>
            <a:ext cx="3214296" cy="3728582"/>
          </a:xfrm>
          <a:prstGeom prst="rect">
            <a:avLst/>
          </a:prstGeom>
        </p:spPr>
      </p:pic>
      <p:pic>
        <p:nvPicPr>
          <p:cNvPr id="7" name="Picture 6" descr="Screenshot of WCAG-EM tool Report Page that says &quot;Accessibility.com AccessibilityPlus Report&quot; and include sample report date including &quot;About this Evaluation&quot;, &quot;Executive Summary&quot;, and &quot;Scope of the Evaluation&quot;">
            <a:extLst>
              <a:ext uri="{FF2B5EF4-FFF2-40B4-BE49-F238E27FC236}">
                <a16:creationId xmlns:a16="http://schemas.microsoft.com/office/drawing/2014/main" id="{93E0C399-ED82-4CD4-B111-1642D101CE0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171" t="11082" r="15230" b="22982"/>
          <a:stretch/>
        </p:blipFill>
        <p:spPr>
          <a:xfrm>
            <a:off x="5767526" y="471153"/>
            <a:ext cx="5667445" cy="522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64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A6F41-1DBF-42A3-9B98-95A72C2FC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4677"/>
            <a:ext cx="10515600" cy="1325563"/>
          </a:xfrm>
        </p:spPr>
        <p:txBody>
          <a:bodyPr/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Assessing Technology for Accessibility Toolkit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A951CA-DDAB-48BA-AA7E-C1D4FA469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8840"/>
            <a:ext cx="10515600" cy="39366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</a:rPr>
              <a:t>Color Contrast Checkers</a:t>
            </a:r>
          </a:p>
          <a:p>
            <a:pPr marL="0" indent="0">
              <a:buNone/>
            </a:pPr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</a:rPr>
              <a:t> Website Accessibility Scanning Tools</a:t>
            </a:r>
          </a:p>
          <a:p>
            <a:pPr marL="0" indent="0">
              <a:buNone/>
            </a:pPr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</a:rPr>
              <a:t> Screen readers</a:t>
            </a:r>
          </a:p>
          <a:p>
            <a:pPr marL="0" indent="0">
              <a:buNone/>
            </a:pPr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</a:rPr>
              <a:t> Screen magnification software</a:t>
            </a:r>
          </a:p>
          <a:p>
            <a:pPr marL="0" indent="0">
              <a:buNone/>
            </a:pPr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</a:rPr>
              <a:t> Speech input</a:t>
            </a:r>
          </a:p>
          <a:p>
            <a:pPr marL="0" indent="0">
              <a:buNone/>
            </a:pPr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</a:rPr>
              <a:t> WCAG-EM</a:t>
            </a:r>
          </a:p>
        </p:txBody>
      </p:sp>
    </p:spTree>
    <p:extLst>
      <p:ext uri="{BB962C8B-B14F-4D97-AF65-F5344CB8AC3E}">
        <p14:creationId xmlns:p14="http://schemas.microsoft.com/office/powerpoint/2010/main" val="2768310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6084F22-09FB-4DE5-885A-27F374A37B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453462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ECB54-5F5E-401F-8BC5-33EB85530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58875"/>
          </a:xfrm>
        </p:spPr>
        <p:txBody>
          <a:bodyPr/>
          <a:lstStyle/>
          <a:p>
            <a:pPr algn="ctr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Color Contrast Examples</a:t>
            </a:r>
          </a:p>
        </p:txBody>
      </p:sp>
      <p:pic>
        <p:nvPicPr>
          <p:cNvPr id="9" name="Picture 8" descr="Chart that shows contrast fading with each line. 5 lines with the letters A B C D E F G H I J K L M N O P Q R S T U V W X Y Z 1 7 1 2 3 4">
            <a:extLst>
              <a:ext uri="{FF2B5EF4-FFF2-40B4-BE49-F238E27FC236}">
                <a16:creationId xmlns:a16="http://schemas.microsoft.com/office/drawing/2014/main" id="{C083C407-A4AB-490A-AEE4-E45E9652FC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167" t="24758" r="72500" b="9666"/>
          <a:stretch/>
        </p:blipFill>
        <p:spPr>
          <a:xfrm>
            <a:off x="4682067" y="1524000"/>
            <a:ext cx="2827865" cy="4613207"/>
          </a:xfrm>
          <a:prstGeom prst="rect">
            <a:avLst/>
          </a:prstGeom>
        </p:spPr>
      </p:pic>
      <p:pic>
        <p:nvPicPr>
          <p:cNvPr id="7" name="Picture 6" descr="Chart with 5 rows that show color contrast: Great (21:1), Good (11:1), Pass (4.5:1), Bad (1.8:1), Bad (1.2:1).">
            <a:extLst>
              <a:ext uri="{FF2B5EF4-FFF2-40B4-BE49-F238E27FC236}">
                <a16:creationId xmlns:a16="http://schemas.microsoft.com/office/drawing/2014/main" id="{9D31AC88-CF25-4BA6-8EAE-E471F36803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834" t="20350" r="68056" b="9938"/>
          <a:stretch/>
        </p:blipFill>
        <p:spPr>
          <a:xfrm>
            <a:off x="866985" y="1524000"/>
            <a:ext cx="3505201" cy="4653455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DABC27-4628-42C6-9961-1F4F3C3193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79592" t="21659" r="7268" b="23990"/>
          <a:stretch/>
        </p:blipFill>
        <p:spPr>
          <a:xfrm>
            <a:off x="7822870" y="1262988"/>
            <a:ext cx="3840811" cy="4874219"/>
          </a:xfrm>
        </p:spPr>
      </p:pic>
    </p:spTree>
    <p:extLst>
      <p:ext uri="{BB962C8B-B14F-4D97-AF65-F5344CB8AC3E}">
        <p14:creationId xmlns:p14="http://schemas.microsoft.com/office/powerpoint/2010/main" val="1097721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DA477-0E51-4125-9BBB-70AEC52217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Color Contrast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DDFADD-FEAE-4C86-B89A-417AC0767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82035"/>
            <a:ext cx="5257800" cy="3504365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WebAIM Contrast Checker (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  <a:hlinkClick r:id="rId3"/>
              </a:rPr>
              <a:t>WebAIM: Contrast Checker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)</a:t>
            </a:r>
          </a:p>
          <a:p>
            <a:pPr marL="0" indent="0">
              <a:buNone/>
            </a:pP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buNone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Microsoft Paint</a:t>
            </a:r>
          </a:p>
          <a:p>
            <a:pPr marL="0" indent="0">
              <a:buNone/>
            </a:pP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0" indent="0">
              <a:buNone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Chrome Color Contrast Analyzer plug-in</a:t>
            </a:r>
          </a:p>
          <a:p>
            <a:endParaRPr lang="en-US" dirty="0"/>
          </a:p>
        </p:txBody>
      </p:sp>
      <p:pic>
        <p:nvPicPr>
          <p:cNvPr id="8" name="Picture 7" descr="Screenshot of the WebAim color contrast checker">
            <a:extLst>
              <a:ext uri="{FF2B5EF4-FFF2-40B4-BE49-F238E27FC236}">
                <a16:creationId xmlns:a16="http://schemas.microsoft.com/office/drawing/2014/main" id="{F3F02B83-E71C-4837-8386-8F372B6E6D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453" t="5936" r="8157" b="20731"/>
          <a:stretch/>
        </p:blipFill>
        <p:spPr>
          <a:xfrm>
            <a:off x="6096000" y="1197726"/>
            <a:ext cx="5524193" cy="4462548"/>
          </a:xfrm>
          <a:prstGeom prst="rect">
            <a:avLst/>
          </a:prstGeom>
          <a:ln w="38100">
            <a:solidFill>
              <a:srgbClr val="1F4B9F"/>
            </a:solidFill>
          </a:ln>
        </p:spPr>
      </p:pic>
    </p:spTree>
    <p:extLst>
      <p:ext uri="{BB962C8B-B14F-4D97-AF65-F5344CB8AC3E}">
        <p14:creationId xmlns:p14="http://schemas.microsoft.com/office/powerpoint/2010/main" val="314888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264"/>
    </mc:Choice>
    <mc:Fallback xmlns="">
      <p:transition spd="slow" advTm="83264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5DB663-27ED-48F0-B9E9-16E5CEE1A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Scanning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7ACC9-DE99-4B29-8968-6C5CD4749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1369" y="1825625"/>
            <a:ext cx="4431632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WAVE – WebAIM toolset</a:t>
            </a:r>
          </a:p>
        </p:txBody>
      </p:sp>
      <p:pic>
        <p:nvPicPr>
          <p:cNvPr id="5" name="Picture 4" descr="Screenshot of the WAVE Evaluation toolset homepage">
            <a:extLst>
              <a:ext uri="{FF2B5EF4-FFF2-40B4-BE49-F238E27FC236}">
                <a16:creationId xmlns:a16="http://schemas.microsoft.com/office/drawing/2014/main" id="{B74878A6-0B79-4B73-BC62-E9B9E9EA6E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999" t="7137" r="6876" b="37456"/>
          <a:stretch/>
        </p:blipFill>
        <p:spPr>
          <a:xfrm>
            <a:off x="838200" y="2729080"/>
            <a:ext cx="4957971" cy="2544428"/>
          </a:xfrm>
          <a:prstGeom prst="rect">
            <a:avLst/>
          </a:prstGeom>
          <a:ln w="38100">
            <a:solidFill>
              <a:srgbClr val="1F4B9F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CD64DEE-C2C8-4C2E-AA99-07B7EF6A80A9}"/>
              </a:ext>
            </a:extLst>
          </p:cNvPr>
          <p:cNvSpPr txBox="1"/>
          <p:nvPr/>
        </p:nvSpPr>
        <p:spPr>
          <a:xfrm>
            <a:off x="1289863" y="5424521"/>
            <a:ext cx="4054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4"/>
              </a:rPr>
              <a:t>WAVE Web Accessibility Evaluation Tool (webaim.org)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19AD225-B217-4B49-99E3-3C9E070860E3}"/>
              </a:ext>
            </a:extLst>
          </p:cNvPr>
          <p:cNvSpPr txBox="1">
            <a:spLocks/>
          </p:cNvSpPr>
          <p:nvPr/>
        </p:nvSpPr>
        <p:spPr>
          <a:xfrm>
            <a:off x="6470879" y="1690688"/>
            <a:ext cx="44316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Functional Accessibility Evaluator</a:t>
            </a:r>
          </a:p>
        </p:txBody>
      </p:sp>
      <p:pic>
        <p:nvPicPr>
          <p:cNvPr id="7" name="Picture 6" descr="Screenshot of the Functional Accessibility Evaluator toolset homepage">
            <a:extLst>
              <a:ext uri="{FF2B5EF4-FFF2-40B4-BE49-F238E27FC236}">
                <a16:creationId xmlns:a16="http://schemas.microsoft.com/office/drawing/2014/main" id="{8800878F-9AAA-4D3F-9DA4-A158A43C364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334" t="13655" r="4317" b="25555"/>
          <a:stretch/>
        </p:blipFill>
        <p:spPr>
          <a:xfrm>
            <a:off x="6395831" y="2729080"/>
            <a:ext cx="4958718" cy="2544428"/>
          </a:xfrm>
          <a:prstGeom prst="rect">
            <a:avLst/>
          </a:prstGeom>
          <a:ln w="38100">
            <a:solidFill>
              <a:srgbClr val="1F4B9F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47AB16B-6422-42C8-BD3C-4A7C3D9FB074}"/>
              </a:ext>
            </a:extLst>
          </p:cNvPr>
          <p:cNvSpPr txBox="1"/>
          <p:nvPr/>
        </p:nvSpPr>
        <p:spPr>
          <a:xfrm>
            <a:off x="6847868" y="5395695"/>
            <a:ext cx="4054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hlinkClick r:id="rId6"/>
              </a:rPr>
              <a:t>Run FAE : Functional Accessibility Evaluator 2.1 (illinois.edu)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535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B032D-0E26-40B5-8271-33960B7E0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What is Assistive Technology?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B559B-3B75-479E-8AD1-84006CAC9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>
                <a:latin typeface="Roboto" panose="02000000000000000000" pitchFamily="2" charset="0"/>
                <a:ea typeface="Roboto" panose="02000000000000000000" pitchFamily="2" charset="0"/>
              </a:rPr>
              <a:t>The United States Access Board defines assistive technology as: </a:t>
            </a:r>
          </a:p>
          <a:p>
            <a:pPr marL="457200" lvl="1" indent="0">
              <a:buNone/>
            </a:pPr>
            <a:endParaRPr lang="en-US" b="0" i="1" dirty="0">
              <a:solidFill>
                <a:srgbClr val="444444"/>
              </a:solidFill>
              <a:effectLst/>
              <a:latin typeface="roboto" panose="02000000000000000000" pitchFamily="2" charset="0"/>
            </a:endParaRPr>
          </a:p>
          <a:p>
            <a:pPr marL="457200" lvl="1" indent="0">
              <a:buNone/>
            </a:pPr>
            <a:r>
              <a:rPr lang="en-US" sz="3200" b="0" i="1" dirty="0">
                <a:solidFill>
                  <a:srgbClr val="444444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Any item, piece of equipment, or product system, whether acquired commercially, modified, or customized, that is used to increase, maintain, or improve functional capabilities of individuals with disabilities.</a:t>
            </a:r>
            <a:endParaRPr lang="en-US" sz="3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57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3D34DE-740B-4A27-BF31-0014E37AC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Adaptive and Assistive Technologies in History</a:t>
            </a:r>
          </a:p>
        </p:txBody>
      </p:sp>
      <p:pic>
        <p:nvPicPr>
          <p:cNvPr id="5" name="Content Placeholder 4" descr="Diagram, engineering drawing of an early wheelchair">
            <a:extLst>
              <a:ext uri="{FF2B5EF4-FFF2-40B4-BE49-F238E27FC236}">
                <a16:creationId xmlns:a16="http://schemas.microsoft.com/office/drawing/2014/main" id="{4F89A1C0-C1EC-440E-B3CF-AB7ADDFCF3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6" r="6349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804275-CC40-44E1-A939-7FEF146DA47D}"/>
              </a:ext>
            </a:extLst>
          </p:cNvPr>
          <p:cNvSpPr txBox="1"/>
          <p:nvPr/>
        </p:nvSpPr>
        <p:spPr>
          <a:xfrm>
            <a:off x="4965431" y="2438400"/>
            <a:ext cx="6586489" cy="37854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First verified use of wheelchairs dates to the 5</a:t>
            </a:r>
            <a:r>
              <a:rPr lang="en-US" sz="2000" baseline="30000" dirty="0">
                <a:latin typeface="Roboto" panose="02000000000000000000" pitchFamily="2" charset="0"/>
                <a:ea typeface="Roboto" panose="02000000000000000000" pitchFamily="2" charset="0"/>
              </a:rPr>
              <a:t>th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– 6</a:t>
            </a:r>
            <a:r>
              <a:rPr lang="en-US" sz="2000" baseline="30000" dirty="0">
                <a:latin typeface="Roboto" panose="02000000000000000000" pitchFamily="2" charset="0"/>
                <a:ea typeface="Roboto" panose="02000000000000000000" pitchFamily="2" charset="0"/>
              </a:rPr>
              <a:t>th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century BCE – China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Hearing aids date back to the 17</a:t>
            </a:r>
            <a:r>
              <a:rPr lang="en-US" sz="2000" baseline="30000" dirty="0">
                <a:latin typeface="Roboto" panose="02000000000000000000" pitchFamily="2" charset="0"/>
                <a:ea typeface="Roboto" panose="02000000000000000000" pitchFamily="2" charset="0"/>
              </a:rPr>
              <a:t>th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century and were adopted in mainstream Europe by the close of the 18</a:t>
            </a:r>
            <a:r>
              <a:rPr lang="en-US" sz="2000" baseline="30000" dirty="0">
                <a:latin typeface="Roboto" panose="02000000000000000000" pitchFamily="2" charset="0"/>
                <a:ea typeface="Roboto" panose="02000000000000000000" pitchFamily="2" charset="0"/>
              </a:rPr>
              <a:t>th</a:t>
            </a: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 century when hearing aids move from a conceptual stage to implementation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In 1824 Louis Braille learned about a writing system “night writing” developed  that used heavy and raised black ink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latin typeface="Roboto" panose="02000000000000000000" pitchFamily="2" charset="0"/>
                <a:ea typeface="Roboto" panose="02000000000000000000" pitchFamily="2" charset="0"/>
              </a:rPr>
              <a:t>In 1971, Julia Child’s cooking show became the first television program to broadcast with captioning technology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128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DB2D2-A456-4F99-9D6C-A5F8D4A9B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Modern Advances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1BD4C-53D0-4942-AE61-519E0F4FD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1679"/>
            <a:ext cx="6081037" cy="4528767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800" dirty="0">
                <a:latin typeface="Roboto" panose="02000000000000000000" pitchFamily="2" charset="0"/>
                <a:ea typeface="Roboto" panose="02000000000000000000" pitchFamily="2" charset="0"/>
              </a:rPr>
              <a:t>Audio Books/Talking Books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800" dirty="0">
                <a:latin typeface="Roboto" panose="02000000000000000000" pitchFamily="2" charset="0"/>
                <a:ea typeface="Roboto" panose="02000000000000000000" pitchFamily="2" charset="0"/>
              </a:rPr>
              <a:t>Text-messaging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3800" dirty="0">
                <a:latin typeface="Roboto" panose="02000000000000000000" pitchFamily="2" charset="0"/>
                <a:ea typeface="Roboto" panose="02000000000000000000" pitchFamily="2" charset="0"/>
              </a:rPr>
              <a:t>Voice Assistants – SIRI, Alexa, Hey Google</a:t>
            </a:r>
          </a:p>
        </p:txBody>
      </p:sp>
      <p:pic>
        <p:nvPicPr>
          <p:cNvPr id="1028" name="Picture 4" descr="Portrait of man from middle ages amazed at the functionality of a 'Brazen head', a human head emulated with iron and powered by steam">
            <a:extLst>
              <a:ext uri="{FF2B5EF4-FFF2-40B4-BE49-F238E27FC236}">
                <a16:creationId xmlns:a16="http://schemas.microsoft.com/office/drawing/2014/main" id="{89C45493-E4D5-4138-88D3-FA88C8050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491" y="727608"/>
            <a:ext cx="4434563" cy="3588184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1"/>
            </a:solidFill>
          </a:ln>
        </p:spPr>
      </p:pic>
      <p:pic>
        <p:nvPicPr>
          <p:cNvPr id="1026" name="Picture 2" descr="Screenshot of SIRI with text: What Can I help you with?">
            <a:extLst>
              <a:ext uri="{FF2B5EF4-FFF2-40B4-BE49-F238E27FC236}">
                <a16:creationId xmlns:a16="http://schemas.microsoft.com/office/drawing/2014/main" id="{FCC01608-0F97-4496-B918-D1DD5C975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769" y="4517445"/>
            <a:ext cx="3651538" cy="1593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189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3ED94-6FCB-47BC-85AF-2B7E85FEC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Screenreaders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69F3FC-E9A5-4CAE-A7F7-F9E1D4418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JAWS – Freedom Scientific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Microsoft Narrator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NVDA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TalkBack – Google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VoiceOver – Apple</a:t>
            </a:r>
          </a:p>
          <a:p>
            <a:pPr marL="0" indent="0">
              <a:buNone/>
            </a:pPr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Picture 4" descr="Screenshot of NV Access homepage. Homepage says: We believe that every Blind | Vision impaired person deserves the right to freely and easily access a computer. ">
            <a:extLst>
              <a:ext uri="{FF2B5EF4-FFF2-40B4-BE49-F238E27FC236}">
                <a16:creationId xmlns:a16="http://schemas.microsoft.com/office/drawing/2014/main" id="{453133F6-76C1-465C-9D74-B82FF54F8C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671" t="7137" r="1217" b="24269"/>
          <a:stretch/>
        </p:blipFill>
        <p:spPr>
          <a:xfrm>
            <a:off x="5598211" y="2276817"/>
            <a:ext cx="6107661" cy="2913966"/>
          </a:xfrm>
          <a:prstGeom prst="rect">
            <a:avLst/>
          </a:prstGeom>
          <a:ln w="38100">
            <a:solidFill>
              <a:srgbClr val="1F4B9F"/>
            </a:solidFill>
          </a:ln>
        </p:spPr>
      </p:pic>
    </p:spTree>
    <p:extLst>
      <p:ext uri="{BB962C8B-B14F-4D97-AF65-F5344CB8AC3E}">
        <p14:creationId xmlns:p14="http://schemas.microsoft.com/office/powerpoint/2010/main" val="33042607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5987</TotalTime>
  <Words>455</Words>
  <Application>Microsoft Office PowerPoint</Application>
  <PresentationFormat>Widescreen</PresentationFormat>
  <Paragraphs>106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Helvetica Light</vt:lpstr>
      <vt:lpstr>roboto</vt:lpstr>
      <vt:lpstr>roboto</vt:lpstr>
      <vt:lpstr>Office Theme</vt:lpstr>
      <vt:lpstr>Tech Check: Digital Accessibility Tools Every Company Should Be Using</vt:lpstr>
      <vt:lpstr>Assessing Technology for Accessibility Toolkit</vt:lpstr>
      <vt:lpstr>Color Contrast Examples</vt:lpstr>
      <vt:lpstr>Color Contrast</vt:lpstr>
      <vt:lpstr>Scanning Tools</vt:lpstr>
      <vt:lpstr>What is Assistive Technology?</vt:lpstr>
      <vt:lpstr>Adaptive and Assistive Technologies in History</vt:lpstr>
      <vt:lpstr>Modern Advances</vt:lpstr>
      <vt:lpstr>Screenreaders</vt:lpstr>
      <vt:lpstr>Screen magnification software</vt:lpstr>
      <vt:lpstr>Speech Input - SG</vt:lpstr>
      <vt:lpstr>Speech Input</vt:lpstr>
      <vt:lpstr>WCAG-EM: Website Accessibility Conformance Evaluation Methodology</vt:lpstr>
      <vt:lpstr>WCAG-EM Report Tool Overview</vt:lpstr>
      <vt:lpstr>Define the Evaluation Scope </vt:lpstr>
      <vt:lpstr>Explore the Target Website </vt:lpstr>
      <vt:lpstr>Select a Representative Sample</vt:lpstr>
      <vt:lpstr>Audit the Selected Sample</vt:lpstr>
      <vt:lpstr>Report the Evaluation Findings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McDaniel</dc:creator>
  <cp:lastModifiedBy>Kevin McDaniel</cp:lastModifiedBy>
  <cp:revision>60</cp:revision>
  <dcterms:created xsi:type="dcterms:W3CDTF">2021-09-27T14:59:11Z</dcterms:created>
  <dcterms:modified xsi:type="dcterms:W3CDTF">2021-11-12T15:56:23Z</dcterms:modified>
</cp:coreProperties>
</file>